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87" r:id="rId2"/>
    <p:sldId id="273" r:id="rId3"/>
    <p:sldId id="456" r:id="rId4"/>
    <p:sldId id="513" r:id="rId5"/>
    <p:sldId id="514" r:id="rId6"/>
    <p:sldId id="511" r:id="rId7"/>
    <p:sldId id="508" r:id="rId8"/>
    <p:sldId id="473" r:id="rId9"/>
    <p:sldId id="480" r:id="rId10"/>
    <p:sldId id="482" r:id="rId11"/>
    <p:sldId id="481" r:id="rId12"/>
    <p:sldId id="504" r:id="rId13"/>
    <p:sldId id="497" r:id="rId14"/>
    <p:sldId id="433" r:id="rId15"/>
    <p:sldId id="509" r:id="rId16"/>
    <p:sldId id="475" r:id="rId17"/>
    <p:sldId id="451" r:id="rId18"/>
    <p:sldId id="468" r:id="rId19"/>
    <p:sldId id="268" r:id="rId20"/>
    <p:sldId id="483" r:id="rId21"/>
    <p:sldId id="512" r:id="rId22"/>
    <p:sldId id="430" r:id="rId23"/>
    <p:sldId id="493" r:id="rId24"/>
    <p:sldId id="485" r:id="rId25"/>
    <p:sldId id="462" r:id="rId26"/>
    <p:sldId id="477" r:id="rId27"/>
    <p:sldId id="486" r:id="rId28"/>
    <p:sldId id="467" r:id="rId29"/>
    <p:sldId id="494" r:id="rId30"/>
    <p:sldId id="496" r:id="rId31"/>
    <p:sldId id="495" r:id="rId32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980"/>
  </p:normalViewPr>
  <p:slideViewPr>
    <p:cSldViewPr>
      <p:cViewPr varScale="1">
        <p:scale>
          <a:sx n="102" d="100"/>
          <a:sy n="102" d="100"/>
        </p:scale>
        <p:origin x="224" y="1808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9/3/25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9/3/25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design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Working systematically can reliably produce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906202" cy="1522413"/>
          </a:xfrm>
        </p:spPr>
        <p:txBody>
          <a:bodyPr/>
          <a:lstStyle/>
          <a:p>
            <a:r>
              <a:rPr lang="en-US" sz="7200" dirty="0"/>
              <a:t>What about </a:t>
            </a:r>
            <a:r>
              <a:rPr lang="en-US" sz="7200" dirty="0" err="1"/>
              <a:t>ChatGPT</a:t>
            </a:r>
            <a:r>
              <a:rPr lang="en-US" sz="7200" dirty="0"/>
              <a:t> (generative AI)?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49D4C-DC0A-0CF6-8173-B1D5082F58CD}"/>
              </a:ext>
            </a:extLst>
          </p:cNvPr>
          <p:cNvSpPr txBox="1"/>
          <p:nvPr/>
        </p:nvSpPr>
        <p:spPr>
          <a:xfrm>
            <a:off x="782638" y="1763713"/>
            <a:ext cx="101606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dirty="0">
                <a:sym typeface="Gill Sans" charset="0"/>
              </a:rPr>
              <a:t>What happens if you copy code from </a:t>
            </a:r>
            <a:r>
              <a:rPr lang="en-US" altLang="en-US" sz="4000" dirty="0" err="1">
                <a:sym typeface="Gill Sans" charset="0"/>
              </a:rPr>
              <a:t>ChatGPT</a:t>
            </a:r>
            <a:r>
              <a:rPr lang="en-US" altLang="en-US" sz="4000" dirty="0">
                <a:sym typeface="Gill Sans" charset="0"/>
              </a:rPr>
              <a:t>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D6726-EFA4-D975-8663-EF16C89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633960"/>
            <a:ext cx="13081000" cy="6042496"/>
          </a:xfrm>
        </p:spPr>
        <p:txBody>
          <a:bodyPr anchor="t"/>
          <a:lstStyle/>
          <a:p>
            <a:r>
              <a:rPr lang="en-US" sz="2800" dirty="0"/>
              <a:t>Generative AI is going to end up playing a big role, but can you:</a:t>
            </a:r>
          </a:p>
          <a:p>
            <a:pPr lvl="1"/>
            <a:r>
              <a:rPr lang="en-US" sz="2800" dirty="0"/>
              <a:t>explain how you developed it?</a:t>
            </a:r>
          </a:p>
          <a:p>
            <a:pPr lvl="1"/>
            <a:r>
              <a:rPr lang="en-US" sz="2800" dirty="0"/>
              <a:t>explain why you are confident it works properly?</a:t>
            </a:r>
          </a:p>
          <a:p>
            <a:pPr lvl="1"/>
            <a:r>
              <a:rPr lang="en-US" sz="2800" dirty="0"/>
              <a:t>reliably produce similar programs?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From someone who worked at Tesla: you would be fired</a:t>
            </a:r>
          </a:p>
          <a:p>
            <a:pPr lvl="1"/>
            <a:r>
              <a:rPr lang="en-US" sz="2800" dirty="0"/>
              <a:t>do you want (your) life critical code copied out of </a:t>
            </a:r>
            <a:r>
              <a:rPr lang="en-US" sz="2800" dirty="0" err="1"/>
              <a:t>ChatGPT</a:t>
            </a:r>
            <a:r>
              <a:rPr lang="en-US" sz="2800" dirty="0"/>
              <a:t>?</a:t>
            </a:r>
          </a:p>
          <a:p>
            <a:r>
              <a:rPr lang="en-US" sz="2800" dirty="0"/>
              <a:t>In 110 it is academic misconduct – aka cheating</a:t>
            </a:r>
          </a:p>
        </p:txBody>
      </p:sp>
    </p:spTree>
    <p:extLst>
      <p:ext uri="{BB962C8B-B14F-4D97-AF65-F5344CB8AC3E}">
        <p14:creationId xmlns:p14="http://schemas.microsoft.com/office/powerpoint/2010/main" val="606528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most other languages (lambda calculus)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u="sng" dirty="0"/>
              <a:t>It will be difficult, you will get stuck, your head will hurt – that’s called learning.</a:t>
            </a:r>
          </a:p>
          <a:p>
            <a:pPr lvl="1"/>
            <a:r>
              <a:rPr lang="en-US" sz="3200" dirty="0"/>
              <a:t>Watching your friend lift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555A-A934-6C46-E906-7923D8B7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3970098" cy="1522413"/>
          </a:xfrm>
        </p:spPr>
        <p:txBody>
          <a:bodyPr/>
          <a:lstStyle/>
          <a:p>
            <a:r>
              <a:rPr lang="en-US" dirty="0"/>
              <a:t>Academic Misconduct (Cheating)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C10F8-9206-D276-C324-B127B5B0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13308" cy="5359400"/>
          </a:xfrm>
        </p:spPr>
        <p:txBody>
          <a:bodyPr/>
          <a:lstStyle/>
          <a:p>
            <a:r>
              <a:rPr lang="en-US" dirty="0"/>
              <a:t>Cheating is stealing from other students and we won’t tolerate it.</a:t>
            </a:r>
          </a:p>
          <a:p>
            <a:r>
              <a:rPr lang="en-US" dirty="0"/>
              <a:t>Zoom poll right now!</a:t>
            </a:r>
            <a:br>
              <a:rPr lang="en-US" dirty="0"/>
            </a:br>
            <a:endParaRPr lang="en-US" dirty="0"/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have already read and understood the syllabus and I know the rules of academic conduct in this course.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read the syllabus carefully tonight, learn the rules, and if I have any questions will ask on Piazza.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not check the syllabus, so I will risk breaking the rules – I know that not knowing the rules is not an excuse, so I could get into real trouble this way.</a:t>
            </a:r>
          </a:p>
        </p:txBody>
      </p:sp>
    </p:spTree>
    <p:extLst>
      <p:ext uri="{BB962C8B-B14F-4D97-AF65-F5344CB8AC3E}">
        <p14:creationId xmlns:p14="http://schemas.microsoft.com/office/powerpoint/2010/main" val="289471822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10% of course grade is </a:t>
            </a:r>
            <a:r>
              <a:rPr lang="en-US" altLang="x-none" sz="3200" dirty="0" err="1">
                <a:sym typeface="Gill Sans" charset="0"/>
              </a:rPr>
              <a:t>iClicker</a:t>
            </a:r>
            <a:r>
              <a:rPr lang="en-US" altLang="x-none" sz="3200" dirty="0">
                <a:sym typeface="Gill Sans" charset="0"/>
              </a:rPr>
              <a:t> questions based on this material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submit to autograder to get feedback</a:t>
            </a:r>
          </a:p>
          <a:p>
            <a:pPr lvl="2"/>
            <a:r>
              <a:rPr lang="en-CA" dirty="0"/>
              <a:t>based on whether you are working systematically</a:t>
            </a:r>
          </a:p>
          <a:p>
            <a:pPr lvl="2"/>
            <a:r>
              <a:rPr lang="en-CA" dirty="0"/>
              <a:t>can submit as often as you like (within reason)</a:t>
            </a:r>
          </a:p>
          <a:p>
            <a:pPr lvl="2"/>
            <a:r>
              <a:rPr lang="en-CA" dirty="0"/>
              <a:t>this is formative assessment (lecture starter grades don’t count)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10134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Must be your own individual work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the Academic Integrity policy in the syllabus!</a:t>
            </a:r>
            <a:br>
              <a:rPr lang="en-US" altLang="x-none" sz="2800" b="1" dirty="0">
                <a:solidFill>
                  <a:srgbClr val="FF0000"/>
                </a:solidFill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Again, cheating is stealing from other students and we won’t tolerate it.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Unweighted average of all three exams must be &gt;= 50% to pass the course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(MT1-grade + MT2-grade + final-grade)/3  must be &gt;= 50%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175536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569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463830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questions (usually at start)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30%</a:t>
                      </a:r>
                      <a:endParaRPr lang="en-CA" sz="2400" dirty="0">
                        <a:effectLst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4668500" cy="5359400"/>
          </a:xfrm>
        </p:spPr>
        <p:txBody>
          <a:bodyPr/>
          <a:lstStyle/>
          <a:p>
            <a:r>
              <a:rPr lang="en-CA" dirty="0"/>
              <a:t>110 is all of Systematic Program Design, in one term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based on first 4-5 weeks of 110, working in Python</a:t>
            </a:r>
          </a:p>
          <a:p>
            <a:pPr lvl="1"/>
            <a:r>
              <a:rPr lang="en-CA" dirty="0"/>
              <a:t>103 is a non-major course, less rigour, less depth</a:t>
            </a:r>
          </a:p>
          <a:p>
            <a:pPr lvl="1"/>
            <a:r>
              <a:rPr lang="en-CA" dirty="0"/>
              <a:t>107 is the last 7 weeks of 110</a:t>
            </a:r>
          </a:p>
          <a:p>
            <a:pPr lvl="2"/>
            <a:r>
              <a:rPr lang="en-CA" sz="3600" dirty="0"/>
              <a:t>intended for 103 students who decide they want to major in CS</a:t>
            </a:r>
          </a:p>
          <a:p>
            <a:pPr lvl="2"/>
            <a:r>
              <a:rPr lang="en-CA" sz="3600" dirty="0"/>
              <a:t>in the teaching languages, using 110 edX modules.</a:t>
            </a:r>
          </a:p>
          <a:p>
            <a:pPr lvl="2"/>
            <a:r>
              <a:rPr lang="en-CA" sz="3600" dirty="0">
                <a:solidFill>
                  <a:srgbClr val="FF0000"/>
                </a:solidFill>
              </a:rPr>
              <a:t>107 students take the 110 final exam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Must have: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one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Foundation for SPD is How to Design Programs (aka </a:t>
            </a:r>
            <a:r>
              <a:rPr lang="en-US" sz="3200" dirty="0" err="1"/>
              <a:t>HtDP</a:t>
            </a:r>
            <a:r>
              <a:rPr lang="en-US" sz="3200" dirty="0"/>
              <a:t>)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and 2</a:t>
            </a:r>
            <a:r>
              <a:rPr lang="en-US" sz="3200" baseline="30000" dirty="0"/>
              <a:t>nd</a:t>
            </a:r>
            <a:r>
              <a:rPr lang="en-US" sz="3200" dirty="0"/>
              <a:t> editions</a:t>
            </a:r>
          </a:p>
          <a:p>
            <a:pPr marL="266700" indent="0">
              <a:buNone/>
              <a:defRPr/>
            </a:pPr>
            <a:r>
              <a:rPr lang="en-US" sz="3200" dirty="0"/>
              <a:t>Matthias </a:t>
            </a:r>
            <a:r>
              <a:rPr lang="en-US" sz="3200" dirty="0" err="1"/>
              <a:t>Felleisen</a:t>
            </a:r>
            <a:r>
              <a:rPr lang="en-US" sz="3200" dirty="0"/>
              <a:t>, Robert Bruce </a:t>
            </a:r>
            <a:r>
              <a:rPr lang="en-US" sz="3200" dirty="0" err="1"/>
              <a:t>Findler</a:t>
            </a:r>
            <a:r>
              <a:rPr lang="en-US" sz="3200" dirty="0"/>
              <a:t>, Matthew Flatt, Shriram </a:t>
            </a:r>
            <a:r>
              <a:rPr lang="en-US" sz="3200" dirty="0" err="1"/>
              <a:t>Krishnamurthi</a:t>
            </a:r>
            <a:endParaRPr lang="en-US" sz="3200" dirty="0"/>
          </a:p>
          <a:p>
            <a:pPr marL="266700" indent="0">
              <a:buNone/>
              <a:defRPr/>
            </a:pP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Racket-</a:t>
            </a:r>
            <a:r>
              <a:rPr lang="en-US" sz="3200" dirty="0" err="1"/>
              <a:t>lang.org</a:t>
            </a: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Racket, </a:t>
            </a:r>
            <a:r>
              <a:rPr lang="en-US" sz="3200" dirty="0" err="1"/>
              <a:t>DrRacket</a:t>
            </a:r>
            <a:r>
              <a:rPr lang="en-US" sz="3200" dirty="0"/>
              <a:t>, and many embedded tools</a:t>
            </a:r>
          </a:p>
          <a:p>
            <a:pPr marL="266700" indent="0">
              <a:buNone/>
              <a:defRPr/>
            </a:pPr>
            <a:r>
              <a:rPr lang="en-US" sz="3200" dirty="0"/>
              <a:t>Above individuals plus many more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 dirty="0"/>
              <a:t>50+ 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(8 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do Setup</a:t>
            </a:r>
          </a:p>
          <a:p>
            <a:pPr lvl="1"/>
            <a:r>
              <a:rPr lang="en-CA" dirty="0"/>
              <a:t>read Syllabus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lectures page, lecture 01</a:t>
            </a:r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5EFBC-EC7D-F262-3DED-0BB39FC37259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 dirty="0"/>
              <a:t>Who?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09087-9B85-10E6-ED4F-4BEEB8B3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" y="2199084"/>
            <a:ext cx="2671229" cy="2671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0D2AFB-22F4-8657-2A66-177D27F1371B}"/>
              </a:ext>
            </a:extLst>
          </p:cNvPr>
          <p:cNvSpPr txBox="1">
            <a:spLocks/>
          </p:cNvSpPr>
          <p:nvPr/>
        </p:nvSpPr>
        <p:spPr bwMode="auto">
          <a:xfrm>
            <a:off x="2511425" y="1770063"/>
            <a:ext cx="13393439" cy="457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Ronald Garcia (he/him/his)</a:t>
            </a:r>
            <a:br>
              <a:rPr lang="en-US" sz="2800" dirty="0"/>
            </a:br>
            <a:r>
              <a:rPr lang="en-US" sz="2800" dirty="0"/>
              <a:t>Professor of Computer Science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Research in programming languages theory</a:t>
            </a:r>
            <a:br>
              <a:rPr lang="en-US" sz="2800" dirty="0"/>
            </a:br>
            <a:r>
              <a:rPr lang="en-US" sz="2400" dirty="0"/>
              <a:t>Metaprogramming</a:t>
            </a:r>
            <a:br>
              <a:rPr lang="en-US" sz="2400" dirty="0"/>
            </a:br>
            <a:r>
              <a:rPr lang="en-US" sz="2400" dirty="0"/>
              <a:t>Gradual Type Systems</a:t>
            </a:r>
            <a:br>
              <a:rPr lang="en-US" sz="2400" dirty="0"/>
            </a:br>
            <a:r>
              <a:rPr lang="en-US" sz="2400" dirty="0"/>
              <a:t>End-User Programming Languages</a:t>
            </a:r>
            <a:br>
              <a:rPr lang="en-US" sz="2400" dirty="0"/>
            </a:br>
            <a:r>
              <a:rPr lang="en-US" sz="2400" dirty="0"/>
              <a:t>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45477561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E1B54-EED7-94C8-CE7A-F6A43C425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4843C-72F4-E52B-3FCC-6630AB38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4" y="2184246"/>
            <a:ext cx="2671228" cy="2671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6F8815-5A02-78D1-3713-4A59115C91E8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 dirty="0"/>
              <a:t>Who?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7990AD-CD15-8628-E2BF-887134CE6013}"/>
              </a:ext>
            </a:extLst>
          </p:cNvPr>
          <p:cNvSpPr txBox="1">
            <a:spLocks/>
          </p:cNvSpPr>
          <p:nvPr/>
        </p:nvSpPr>
        <p:spPr bwMode="auto">
          <a:xfrm>
            <a:off x="2511425" y="1770063"/>
            <a:ext cx="13393439" cy="457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Nick Bradley (he/him/his)</a:t>
            </a:r>
            <a:br>
              <a:rPr lang="en-US" sz="2800" dirty="0"/>
            </a:br>
            <a:r>
              <a:rPr lang="en-US" sz="2800" dirty="0"/>
              <a:t>Professor of Computer Science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Research in software engineering</a:t>
            </a:r>
            <a:br>
              <a:rPr lang="en-US" sz="2800" dirty="0"/>
            </a:br>
            <a:r>
              <a:rPr lang="en-US" sz="2400" dirty="0"/>
              <a:t>Developer Productivity</a:t>
            </a:r>
            <a:br>
              <a:rPr lang="en-US" sz="2400" dirty="0"/>
            </a:br>
            <a:r>
              <a:rPr lang="en-US" sz="2400" dirty="0"/>
              <a:t>Developer-Tool Interaction</a:t>
            </a:r>
            <a:br>
              <a:rPr lang="en-US" sz="2400" dirty="0"/>
            </a:br>
            <a:r>
              <a:rPr lang="en-US" sz="2400" dirty="0"/>
              <a:t>Workflow Automation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623161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 (she/they)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questions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 dirty="0"/>
              <a:t>Who?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D9F98-86D4-1F17-697E-824AD119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4" y="2199084"/>
            <a:ext cx="2671229" cy="2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50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~60%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~20%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~15%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~5%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50-60%</a:t>
            </a:r>
          </a:p>
          <a:p>
            <a:pPr lvl="1"/>
            <a:r>
              <a:rPr lang="en-US" sz="2800" dirty="0"/>
              <a:t>BA       ~30%</a:t>
            </a:r>
          </a:p>
          <a:p>
            <a:pPr lvl="1"/>
            <a:r>
              <a:rPr lang="en-US" sz="2800" dirty="0"/>
              <a:t>BCOM  ~5%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300192"/>
            <a:ext cx="5383517" cy="2345334"/>
            <a:chOff x="10864304" y="6300192"/>
            <a:chExt cx="5383517" cy="2345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300192"/>
              <a:ext cx="2583781" cy="2345334"/>
              <a:chOff x="13600608" y="5981580"/>
              <a:chExt cx="2583781" cy="23453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5981580"/>
                <a:ext cx="1647677" cy="1253637"/>
              </a:xfrm>
              <a:prstGeom prst="wedgeRoundRectCallout">
                <a:avLst>
                  <a:gd name="adj1" fmla="val -55600"/>
                  <a:gd name="adj2" fmla="val 115020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100566"/>
                <a:ext cx="15779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don’t - 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A1C962-5E17-F169-0B21-820BC3B9875F}"/>
              </a:ext>
            </a:extLst>
          </p:cNvPr>
          <p:cNvSpPr txBox="1"/>
          <p:nvPr/>
        </p:nvSpPr>
        <p:spPr>
          <a:xfrm>
            <a:off x="9925807" y="510516"/>
            <a:ext cx="51723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 couple years ago</a:t>
            </a:r>
          </a:p>
        </p:txBody>
      </p: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38" y="4279709"/>
            <a:ext cx="15049672" cy="4639320"/>
          </a:xfrm>
        </p:spPr>
        <p:txBody>
          <a:bodyPr/>
          <a:lstStyle/>
          <a:p>
            <a:r>
              <a:rPr lang="en-US" dirty="0"/>
              <a:t>Apollo moon mission software development lead</a:t>
            </a:r>
          </a:p>
          <a:p>
            <a:pPr lvl="1"/>
            <a:r>
              <a:rPr lang="en-US" dirty="0"/>
              <a:t>“How can I be sure the software will work so that people don’t die?”</a:t>
            </a:r>
          </a:p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6471817" y="754802"/>
            <a:ext cx="8630778" cy="3468928"/>
            <a:chOff x="7993357" y="3707904"/>
            <a:chExt cx="5978618" cy="24029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7993357" y="5449943"/>
              <a:ext cx="3495529" cy="66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pPr lvl="1"/>
            <a:r>
              <a:rPr lang="en-US" sz="2800" dirty="0"/>
              <a:t>Need to be able to explain how you developed it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27AE2B-E976-F789-5373-430691F393DA}"/>
              </a:ext>
            </a:extLst>
          </p:cNvPr>
          <p:cNvSpPr/>
          <p:nvPr/>
        </p:nvSpPr>
        <p:spPr bwMode="auto">
          <a:xfrm>
            <a:off x="1431256" y="2087959"/>
            <a:ext cx="11809312" cy="3132113"/>
          </a:xfrm>
          <a:prstGeom prst="round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217961</TotalTime>
  <Pages>0</Pages>
  <Words>2114</Words>
  <Characters>0</Characters>
  <Application>Microsoft Macintosh PowerPoint</Application>
  <PresentationFormat>Custom</PresentationFormat>
  <Lines>0</Lines>
  <Paragraphs>257</Paragraphs>
  <Slides>31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What about ChatGPT (generative AI)?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Academic Misconduct (Cheating)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Course Contract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Microsoft Office User</cp:lastModifiedBy>
  <cp:revision>211</cp:revision>
  <cp:lastPrinted>2024-09-05T15:52:21Z</cp:lastPrinted>
  <dcterms:modified xsi:type="dcterms:W3CDTF">2025-09-03T22:12:20Z</dcterms:modified>
</cp:coreProperties>
</file>